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Open Sans" panose="020B0606030504020204" pitchFamily="34" charset="0"/>
      <p:regular r:id="rId7"/>
      <p:bold r:id="rId8"/>
      <p:italic r:id="rId9"/>
      <p:boldItalic r:id="rId10"/>
    </p:embeddedFont>
    <p:embeddedFont>
      <p:font typeface="Open Sans Bold" panose="020B0806030504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4589" autoAdjust="0"/>
  </p:normalViewPr>
  <p:slideViewPr>
    <p:cSldViewPr showGuides="1">
      <p:cViewPr>
        <p:scale>
          <a:sx n="33" d="100"/>
          <a:sy n="33" d="100"/>
        </p:scale>
        <p:origin x="1644" y="876"/>
      </p:cViewPr>
      <p:guideLst>
        <p:guide orient="horz" pos="21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6C1D8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6F451D-A706-3172-C901-BA206785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0B9A0B-1090-D0F3-990E-76C9AFEE64A2}"/>
              </a:ext>
            </a:extLst>
          </p:cNvPr>
          <p:cNvSpPr/>
          <p:nvPr/>
        </p:nvSpPr>
        <p:spPr>
          <a:xfrm>
            <a:off x="29768" y="61722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3229EE9-753E-2882-0953-3A9AA3C50606}"/>
              </a:ext>
            </a:extLst>
          </p:cNvPr>
          <p:cNvSpPr/>
          <p:nvPr/>
        </p:nvSpPr>
        <p:spPr>
          <a:xfrm rot="-5400000">
            <a:off x="-2844396" y="-1951359"/>
            <a:ext cx="6487285" cy="11722219"/>
          </a:xfrm>
          <a:custGeom>
            <a:avLst/>
            <a:gdLst/>
            <a:ahLst/>
            <a:cxnLst/>
            <a:rect l="l" t="t" r="r" b="b"/>
            <a:pathLst>
              <a:path w="6487285" h="11722219">
                <a:moveTo>
                  <a:pt x="0" y="0"/>
                </a:moveTo>
                <a:lnTo>
                  <a:pt x="6487285" y="0"/>
                </a:lnTo>
                <a:lnTo>
                  <a:pt x="6487285" y="11722219"/>
                </a:lnTo>
                <a:lnTo>
                  <a:pt x="0" y="1172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295"/>
            </a:stretch>
          </a:blipFill>
        </p:spPr>
        <p:txBody>
          <a:bodyPr/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DA7EDFE-D27F-6DBA-B544-6FC75B2F91D4}"/>
              </a:ext>
            </a:extLst>
          </p:cNvPr>
          <p:cNvSpPr/>
          <p:nvPr/>
        </p:nvSpPr>
        <p:spPr>
          <a:xfrm rot="-5400000">
            <a:off x="15529294" y="-2469556"/>
            <a:ext cx="6487285" cy="11722219"/>
          </a:xfrm>
          <a:custGeom>
            <a:avLst/>
            <a:gdLst/>
            <a:ahLst/>
            <a:cxnLst/>
            <a:rect l="l" t="t" r="r" b="b"/>
            <a:pathLst>
              <a:path w="6487285" h="11722219">
                <a:moveTo>
                  <a:pt x="0" y="0"/>
                </a:moveTo>
                <a:lnTo>
                  <a:pt x="6487285" y="0"/>
                </a:lnTo>
                <a:lnTo>
                  <a:pt x="6487285" y="11722219"/>
                </a:lnTo>
                <a:lnTo>
                  <a:pt x="0" y="1172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295"/>
            </a:stretch>
          </a:blipFill>
        </p:spPr>
        <p:txBody>
          <a:bodyPr/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242C9C9-CFB5-F4AE-6C40-527407306AAD}"/>
              </a:ext>
            </a:extLst>
          </p:cNvPr>
          <p:cNvSpPr/>
          <p:nvPr/>
        </p:nvSpPr>
        <p:spPr>
          <a:xfrm>
            <a:off x="947270" y="958072"/>
            <a:ext cx="570772" cy="367045"/>
          </a:xfrm>
          <a:custGeom>
            <a:avLst/>
            <a:gdLst/>
            <a:ahLst/>
            <a:cxnLst/>
            <a:rect l="l" t="t" r="r" b="b"/>
            <a:pathLst>
              <a:path w="570772" h="367045">
                <a:moveTo>
                  <a:pt x="0" y="0"/>
                </a:moveTo>
                <a:lnTo>
                  <a:pt x="570771" y="0"/>
                </a:lnTo>
                <a:lnTo>
                  <a:pt x="570771" y="367045"/>
                </a:lnTo>
                <a:lnTo>
                  <a:pt x="0" y="367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4EA9692-EE2E-A391-190C-E435EDC7444F}"/>
              </a:ext>
            </a:extLst>
          </p:cNvPr>
          <p:cNvSpPr/>
          <p:nvPr/>
        </p:nvSpPr>
        <p:spPr>
          <a:xfrm>
            <a:off x="671536" y="8603183"/>
            <a:ext cx="6482577" cy="636471"/>
          </a:xfrm>
          <a:custGeom>
            <a:avLst/>
            <a:gdLst/>
            <a:ahLst/>
            <a:cxnLst/>
            <a:rect l="l" t="t" r="r" b="b"/>
            <a:pathLst>
              <a:path w="6482577" h="636471">
                <a:moveTo>
                  <a:pt x="0" y="0"/>
                </a:moveTo>
                <a:lnTo>
                  <a:pt x="6482578" y="0"/>
                </a:lnTo>
                <a:lnTo>
                  <a:pt x="6482578" y="636471"/>
                </a:lnTo>
                <a:lnTo>
                  <a:pt x="0" y="636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8C07233-E08B-CD0C-8F70-D8D1F844EEFA}"/>
              </a:ext>
            </a:extLst>
          </p:cNvPr>
          <p:cNvSpPr/>
          <p:nvPr/>
        </p:nvSpPr>
        <p:spPr>
          <a:xfrm rot="-5400000">
            <a:off x="14602630" y="6085257"/>
            <a:ext cx="5891810" cy="578469"/>
          </a:xfrm>
          <a:custGeom>
            <a:avLst/>
            <a:gdLst/>
            <a:ahLst/>
            <a:cxnLst/>
            <a:rect l="l" t="t" r="r" b="b"/>
            <a:pathLst>
              <a:path w="5891810" h="578469">
                <a:moveTo>
                  <a:pt x="0" y="0"/>
                </a:moveTo>
                <a:lnTo>
                  <a:pt x="5891810" y="0"/>
                </a:lnTo>
                <a:lnTo>
                  <a:pt x="5891810" y="578469"/>
                </a:lnTo>
                <a:lnTo>
                  <a:pt x="0" y="57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4A621BD-1D46-1338-2AC7-1729503DB0F2}"/>
              </a:ext>
            </a:extLst>
          </p:cNvPr>
          <p:cNvSpPr/>
          <p:nvPr/>
        </p:nvSpPr>
        <p:spPr>
          <a:xfrm rot="-2774999">
            <a:off x="7044913" y="7785259"/>
            <a:ext cx="1816953" cy="1735947"/>
          </a:xfrm>
          <a:custGeom>
            <a:avLst/>
            <a:gdLst/>
            <a:ahLst/>
            <a:cxnLst/>
            <a:rect l="l" t="t" r="r" b="b"/>
            <a:pathLst>
              <a:path w="1816953" h="1735947">
                <a:moveTo>
                  <a:pt x="0" y="0"/>
                </a:moveTo>
                <a:lnTo>
                  <a:pt x="1816953" y="0"/>
                </a:lnTo>
                <a:lnTo>
                  <a:pt x="1816953" y="1735947"/>
                </a:lnTo>
                <a:lnTo>
                  <a:pt x="0" y="17359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1CBC45A-A316-8446-8736-8685E97DB28F}"/>
              </a:ext>
            </a:extLst>
          </p:cNvPr>
          <p:cNvSpPr/>
          <p:nvPr/>
        </p:nvSpPr>
        <p:spPr>
          <a:xfrm rot="-2774999">
            <a:off x="16493552" y="1921103"/>
            <a:ext cx="1816953" cy="1735947"/>
          </a:xfrm>
          <a:custGeom>
            <a:avLst/>
            <a:gdLst/>
            <a:ahLst/>
            <a:cxnLst/>
            <a:rect l="l" t="t" r="r" b="b"/>
            <a:pathLst>
              <a:path w="1816953" h="1735947">
                <a:moveTo>
                  <a:pt x="0" y="0"/>
                </a:moveTo>
                <a:lnTo>
                  <a:pt x="1816953" y="0"/>
                </a:lnTo>
                <a:lnTo>
                  <a:pt x="1816953" y="1735948"/>
                </a:lnTo>
                <a:lnTo>
                  <a:pt x="0" y="1735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1A1F3BB-774D-90E0-0E30-31650BFC0482}"/>
              </a:ext>
            </a:extLst>
          </p:cNvPr>
          <p:cNvSpPr txBox="1"/>
          <p:nvPr/>
        </p:nvSpPr>
        <p:spPr>
          <a:xfrm>
            <a:off x="15034325" y="1003166"/>
            <a:ext cx="2224975" cy="31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0"/>
              </a:lnSpc>
              <a:spcBef>
                <a:spcPct val="0"/>
              </a:spcBef>
            </a:pPr>
            <a:endParaRPr lang="en-US" sz="1850" dirty="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24A8A6D2-5557-3088-D4C4-9D04B0359426}"/>
              </a:ext>
            </a:extLst>
          </p:cNvPr>
          <p:cNvGrpSpPr/>
          <p:nvPr/>
        </p:nvGrpSpPr>
        <p:grpSpPr>
          <a:xfrm>
            <a:off x="-425977" y="6542655"/>
            <a:ext cx="19139954" cy="4036898"/>
            <a:chOff x="0" y="0"/>
            <a:chExt cx="5040976" cy="1063216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1F40753C-FBB7-1429-E4C9-4D1DBD19E30F}"/>
                </a:ext>
              </a:extLst>
            </p:cNvPr>
            <p:cNvSpPr/>
            <p:nvPr/>
          </p:nvSpPr>
          <p:spPr>
            <a:xfrm>
              <a:off x="0" y="0"/>
              <a:ext cx="5040976" cy="1063216"/>
            </a:xfrm>
            <a:custGeom>
              <a:avLst/>
              <a:gdLst/>
              <a:ahLst/>
              <a:cxnLst/>
              <a:rect l="l" t="t" r="r" b="b"/>
              <a:pathLst>
                <a:path w="5040976" h="1063216">
                  <a:moveTo>
                    <a:pt x="0" y="0"/>
                  </a:moveTo>
                  <a:lnTo>
                    <a:pt x="5040976" y="0"/>
                  </a:lnTo>
                  <a:lnTo>
                    <a:pt x="5040976" y="1063216"/>
                  </a:lnTo>
                  <a:lnTo>
                    <a:pt x="0" y="1063216"/>
                  </a:lnTo>
                  <a:close/>
                </a:path>
              </a:pathLst>
            </a:custGeom>
            <a:gradFill rotWithShape="1">
              <a:gsLst>
                <a:gs pos="0">
                  <a:srgbClr val="2A0C69">
                    <a:alpha val="100000"/>
                  </a:srgbClr>
                </a:gs>
                <a:gs pos="100000">
                  <a:srgbClr val="3F1D8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2BF438CF-3802-39D1-2A54-7F4AB1C29F6B}"/>
                </a:ext>
              </a:extLst>
            </p:cNvPr>
            <p:cNvSpPr txBox="1"/>
            <p:nvPr/>
          </p:nvSpPr>
          <p:spPr>
            <a:xfrm>
              <a:off x="0" y="-38100"/>
              <a:ext cx="5040976" cy="1101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5">
            <a:extLst>
              <a:ext uri="{FF2B5EF4-FFF2-40B4-BE49-F238E27FC236}">
                <a16:creationId xmlns:a16="http://schemas.microsoft.com/office/drawing/2014/main" id="{CE02BC52-F444-27CE-75B1-184198FC72C0}"/>
              </a:ext>
            </a:extLst>
          </p:cNvPr>
          <p:cNvSpPr/>
          <p:nvPr/>
        </p:nvSpPr>
        <p:spPr>
          <a:xfrm>
            <a:off x="0" y="6542655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28ECB872-F486-79C6-8BD7-1DFC564DE364}"/>
              </a:ext>
            </a:extLst>
          </p:cNvPr>
          <p:cNvSpPr/>
          <p:nvPr/>
        </p:nvSpPr>
        <p:spPr>
          <a:xfrm>
            <a:off x="15430843" y="2436603"/>
            <a:ext cx="7328318" cy="5413795"/>
          </a:xfrm>
          <a:custGeom>
            <a:avLst/>
            <a:gdLst/>
            <a:ahLst/>
            <a:cxnLst/>
            <a:rect l="l" t="t" r="r" b="b"/>
            <a:pathLst>
              <a:path w="7328318" h="5413795">
                <a:moveTo>
                  <a:pt x="0" y="0"/>
                </a:moveTo>
                <a:lnTo>
                  <a:pt x="7328318" y="0"/>
                </a:lnTo>
                <a:lnTo>
                  <a:pt x="7328318" y="5413794"/>
                </a:lnTo>
                <a:lnTo>
                  <a:pt x="0" y="54137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108DBD1B-6E06-46A8-C577-B74B334D041B}"/>
              </a:ext>
            </a:extLst>
          </p:cNvPr>
          <p:cNvSpPr/>
          <p:nvPr/>
        </p:nvSpPr>
        <p:spPr>
          <a:xfrm flipH="1">
            <a:off x="-4529786" y="2436603"/>
            <a:ext cx="7328318" cy="5413795"/>
          </a:xfrm>
          <a:custGeom>
            <a:avLst/>
            <a:gdLst/>
            <a:ahLst/>
            <a:cxnLst/>
            <a:rect l="l" t="t" r="r" b="b"/>
            <a:pathLst>
              <a:path w="7328318" h="5413795">
                <a:moveTo>
                  <a:pt x="7328318" y="0"/>
                </a:moveTo>
                <a:lnTo>
                  <a:pt x="0" y="0"/>
                </a:lnTo>
                <a:lnTo>
                  <a:pt x="0" y="5413794"/>
                </a:lnTo>
                <a:lnTo>
                  <a:pt x="7328318" y="5413794"/>
                </a:lnTo>
                <a:lnTo>
                  <a:pt x="7328318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AD558DBA-FF6F-FA80-F186-A418C5C87B8D}"/>
              </a:ext>
            </a:extLst>
          </p:cNvPr>
          <p:cNvGrpSpPr/>
          <p:nvPr/>
        </p:nvGrpSpPr>
        <p:grpSpPr>
          <a:xfrm>
            <a:off x="4658376" y="8712601"/>
            <a:ext cx="8835928" cy="636472"/>
            <a:chOff x="0" y="0"/>
            <a:chExt cx="651681" cy="250747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754017E-B72A-6AB8-47E4-3A6C07E4112E}"/>
                </a:ext>
              </a:extLst>
            </p:cNvPr>
            <p:cNvSpPr/>
            <p:nvPr/>
          </p:nvSpPr>
          <p:spPr>
            <a:xfrm>
              <a:off x="0" y="0"/>
              <a:ext cx="651681" cy="250747"/>
            </a:xfrm>
            <a:custGeom>
              <a:avLst/>
              <a:gdLst/>
              <a:ahLst/>
              <a:cxnLst/>
              <a:rect l="l" t="t" r="r" b="b"/>
              <a:pathLst>
                <a:path w="651681" h="250747">
                  <a:moveTo>
                    <a:pt x="125373" y="0"/>
                  </a:moveTo>
                  <a:lnTo>
                    <a:pt x="526308" y="0"/>
                  </a:lnTo>
                  <a:cubicBezTo>
                    <a:pt x="559559" y="0"/>
                    <a:pt x="591448" y="13209"/>
                    <a:pt x="614960" y="36721"/>
                  </a:cubicBezTo>
                  <a:cubicBezTo>
                    <a:pt x="638473" y="60233"/>
                    <a:pt x="651681" y="92122"/>
                    <a:pt x="651681" y="125373"/>
                  </a:cubicBezTo>
                  <a:lnTo>
                    <a:pt x="651681" y="125373"/>
                  </a:lnTo>
                  <a:cubicBezTo>
                    <a:pt x="651681" y="194615"/>
                    <a:pt x="595550" y="250747"/>
                    <a:pt x="526308" y="250747"/>
                  </a:cubicBezTo>
                  <a:lnTo>
                    <a:pt x="125373" y="250747"/>
                  </a:lnTo>
                  <a:cubicBezTo>
                    <a:pt x="56132" y="250747"/>
                    <a:pt x="0" y="194615"/>
                    <a:pt x="0" y="125373"/>
                  </a:cubicBezTo>
                  <a:lnTo>
                    <a:pt x="0" y="125373"/>
                  </a:lnTo>
                  <a:cubicBezTo>
                    <a:pt x="0" y="56132"/>
                    <a:pt x="56132" y="0"/>
                    <a:pt x="12537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4500">
                    <a:alpha val="100000"/>
                  </a:srgbClr>
                </a:gs>
                <a:gs pos="100000">
                  <a:srgbClr val="FF57F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6AEBE2C6-D5B1-DD23-C495-096433F028B4}"/>
                </a:ext>
              </a:extLst>
            </p:cNvPr>
            <p:cNvSpPr txBox="1"/>
            <p:nvPr/>
          </p:nvSpPr>
          <p:spPr>
            <a:xfrm>
              <a:off x="0" y="-38100"/>
              <a:ext cx="651681" cy="288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18">
            <a:extLst>
              <a:ext uri="{FF2B5EF4-FFF2-40B4-BE49-F238E27FC236}">
                <a16:creationId xmlns:a16="http://schemas.microsoft.com/office/drawing/2014/main" id="{A82584A5-D272-25C7-8BFA-36440F37EEFF}"/>
              </a:ext>
            </a:extLst>
          </p:cNvPr>
          <p:cNvSpPr txBox="1"/>
          <p:nvPr/>
        </p:nvSpPr>
        <p:spPr>
          <a:xfrm>
            <a:off x="8316584" y="8852905"/>
            <a:ext cx="1519513" cy="35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11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BCA8B406-9DFC-04A3-00F3-DEEEAD93F848}"/>
              </a:ext>
            </a:extLst>
          </p:cNvPr>
          <p:cNvSpPr txBox="1"/>
          <p:nvPr/>
        </p:nvSpPr>
        <p:spPr>
          <a:xfrm>
            <a:off x="1973211" y="1057752"/>
            <a:ext cx="10346027" cy="333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overview</a:t>
            </a: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0EA7AD9E-66D8-9A65-F386-83D8ADEF4743}"/>
              </a:ext>
            </a:extLst>
          </p:cNvPr>
          <p:cNvSpPr txBox="1"/>
          <p:nvPr/>
        </p:nvSpPr>
        <p:spPr>
          <a:xfrm>
            <a:off x="3005401" y="2731994"/>
            <a:ext cx="11733326" cy="5731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Hoefler Text" panose="02030602050506020203" pitchFamily="18" charset="0"/>
              </a:rPr>
              <a:t>We developed an intelligent ordering and delivery system integrating deep learning and robotics. A Flask-based web interface combined voice recognition  connects customers and vendors. 3D-printed products are recognized using yolo, grasped by a robotic arm, and delivered via autonomous vehicles. In general, deep learning powers object recognition, while robotics handles automated pick-and-deliver operations.</a:t>
            </a:r>
          </a:p>
        </p:txBody>
      </p:sp>
    </p:spTree>
    <p:extLst>
      <p:ext uri="{BB962C8B-B14F-4D97-AF65-F5344CB8AC3E}">
        <p14:creationId xmlns:p14="http://schemas.microsoft.com/office/powerpoint/2010/main" val="132294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6C1D8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68" y="61722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 rot="-5400000">
            <a:off x="1626867" y="-2302825"/>
            <a:ext cx="6487285" cy="11722219"/>
          </a:xfrm>
          <a:custGeom>
            <a:avLst/>
            <a:gdLst/>
            <a:ahLst/>
            <a:cxnLst/>
            <a:rect l="l" t="t" r="r" b="b"/>
            <a:pathLst>
              <a:path w="6487285" h="11722219">
                <a:moveTo>
                  <a:pt x="0" y="0"/>
                </a:moveTo>
                <a:lnTo>
                  <a:pt x="6487285" y="0"/>
                </a:lnTo>
                <a:lnTo>
                  <a:pt x="6487285" y="11722219"/>
                </a:lnTo>
                <a:lnTo>
                  <a:pt x="0" y="1172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295"/>
            </a:stretch>
          </a:blipFill>
        </p:spPr>
        <p:txBody>
          <a:bodyPr/>
          <a:lstStyle/>
          <a:p>
            <a:r>
              <a:rPr lang="en-US" altLang="zh-CN"/>
              <a:t>z</a:t>
            </a:r>
            <a:endParaRPr lang="zh-CN" altLang="en-US" dirty="0"/>
          </a:p>
        </p:txBody>
      </p:sp>
      <p:sp>
        <p:nvSpPr>
          <p:cNvPr id="4" name="Freeform 4"/>
          <p:cNvSpPr/>
          <p:nvPr/>
        </p:nvSpPr>
        <p:spPr>
          <a:xfrm rot="-5400000">
            <a:off x="12583493" y="-2734199"/>
            <a:ext cx="6487285" cy="11722219"/>
          </a:xfrm>
          <a:custGeom>
            <a:avLst/>
            <a:gdLst/>
            <a:ahLst/>
            <a:cxnLst/>
            <a:rect l="l" t="t" r="r" b="b"/>
            <a:pathLst>
              <a:path w="6487285" h="11722219">
                <a:moveTo>
                  <a:pt x="0" y="0"/>
                </a:moveTo>
                <a:lnTo>
                  <a:pt x="6487285" y="0"/>
                </a:lnTo>
                <a:lnTo>
                  <a:pt x="6487285" y="11722219"/>
                </a:lnTo>
                <a:lnTo>
                  <a:pt x="0" y="1172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295"/>
            </a:stretch>
          </a:blipFill>
        </p:spPr>
        <p:txBody>
          <a:bodyPr/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5" name="Freeform 5"/>
          <p:cNvSpPr/>
          <p:nvPr/>
        </p:nvSpPr>
        <p:spPr>
          <a:xfrm>
            <a:off x="947270" y="958072"/>
            <a:ext cx="570772" cy="367045"/>
          </a:xfrm>
          <a:custGeom>
            <a:avLst/>
            <a:gdLst/>
            <a:ahLst/>
            <a:cxnLst/>
            <a:rect l="l" t="t" r="r" b="b"/>
            <a:pathLst>
              <a:path w="570772" h="367045">
                <a:moveTo>
                  <a:pt x="0" y="0"/>
                </a:moveTo>
                <a:lnTo>
                  <a:pt x="570771" y="0"/>
                </a:lnTo>
                <a:lnTo>
                  <a:pt x="570771" y="367045"/>
                </a:lnTo>
                <a:lnTo>
                  <a:pt x="0" y="367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966026" y="2492978"/>
            <a:ext cx="6651512" cy="5301043"/>
            <a:chOff x="0" y="0"/>
            <a:chExt cx="1073986" cy="8559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3986" cy="855932"/>
            </a:xfrm>
            <a:custGeom>
              <a:avLst/>
              <a:gdLst/>
              <a:ahLst/>
              <a:cxnLst/>
              <a:rect l="l" t="t" r="r" b="b"/>
              <a:pathLst>
                <a:path w="1073986" h="855932">
                  <a:moveTo>
                    <a:pt x="1073986" y="50800"/>
                  </a:moveTo>
                  <a:lnTo>
                    <a:pt x="536993" y="0"/>
                  </a:lnTo>
                  <a:lnTo>
                    <a:pt x="0" y="50800"/>
                  </a:lnTo>
                  <a:lnTo>
                    <a:pt x="0" y="805132"/>
                  </a:lnTo>
                  <a:lnTo>
                    <a:pt x="536993" y="855932"/>
                  </a:lnTo>
                  <a:lnTo>
                    <a:pt x="1073986" y="805132"/>
                  </a:lnTo>
                  <a:lnTo>
                    <a:pt x="1073986" y="50800"/>
                  </a:ln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42875" cap="sq">
              <a:gradFill>
                <a:gsLst>
                  <a:gs pos="0">
                    <a:srgbClr val="FF4500">
                      <a:alpha val="100000"/>
                    </a:srgbClr>
                  </a:gs>
                  <a:gs pos="100000">
                    <a:srgbClr val="FF57FD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671536" y="8603183"/>
            <a:ext cx="6482577" cy="636471"/>
          </a:xfrm>
          <a:custGeom>
            <a:avLst/>
            <a:gdLst/>
            <a:ahLst/>
            <a:cxnLst/>
            <a:rect l="l" t="t" r="r" b="b"/>
            <a:pathLst>
              <a:path w="6482577" h="636471">
                <a:moveTo>
                  <a:pt x="0" y="0"/>
                </a:moveTo>
                <a:lnTo>
                  <a:pt x="6482578" y="0"/>
                </a:lnTo>
                <a:lnTo>
                  <a:pt x="6482578" y="636471"/>
                </a:lnTo>
                <a:lnTo>
                  <a:pt x="0" y="636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4602630" y="6085257"/>
            <a:ext cx="5891810" cy="578469"/>
          </a:xfrm>
          <a:custGeom>
            <a:avLst/>
            <a:gdLst/>
            <a:ahLst/>
            <a:cxnLst/>
            <a:rect l="l" t="t" r="r" b="b"/>
            <a:pathLst>
              <a:path w="5891810" h="578469">
                <a:moveTo>
                  <a:pt x="0" y="0"/>
                </a:moveTo>
                <a:lnTo>
                  <a:pt x="5891810" y="0"/>
                </a:lnTo>
                <a:lnTo>
                  <a:pt x="5891810" y="578469"/>
                </a:lnTo>
                <a:lnTo>
                  <a:pt x="0" y="578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-2774999">
            <a:off x="7044913" y="7785259"/>
            <a:ext cx="1816953" cy="1735947"/>
          </a:xfrm>
          <a:custGeom>
            <a:avLst/>
            <a:gdLst/>
            <a:ahLst/>
            <a:cxnLst/>
            <a:rect l="l" t="t" r="r" b="b"/>
            <a:pathLst>
              <a:path w="1816953" h="1735947">
                <a:moveTo>
                  <a:pt x="0" y="0"/>
                </a:moveTo>
                <a:lnTo>
                  <a:pt x="1816953" y="0"/>
                </a:lnTo>
                <a:lnTo>
                  <a:pt x="1816953" y="1735947"/>
                </a:lnTo>
                <a:lnTo>
                  <a:pt x="0" y="1735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Freeform 11"/>
          <p:cNvSpPr/>
          <p:nvPr/>
        </p:nvSpPr>
        <p:spPr>
          <a:xfrm rot="-2774999">
            <a:off x="16493552" y="1921103"/>
            <a:ext cx="1816953" cy="1735947"/>
          </a:xfrm>
          <a:custGeom>
            <a:avLst/>
            <a:gdLst/>
            <a:ahLst/>
            <a:cxnLst/>
            <a:rect l="l" t="t" r="r" b="b"/>
            <a:pathLst>
              <a:path w="1816953" h="1735947">
                <a:moveTo>
                  <a:pt x="0" y="0"/>
                </a:moveTo>
                <a:lnTo>
                  <a:pt x="1816953" y="0"/>
                </a:lnTo>
                <a:lnTo>
                  <a:pt x="1816953" y="1735948"/>
                </a:lnTo>
                <a:lnTo>
                  <a:pt x="0" y="17359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5034325" y="1003166"/>
            <a:ext cx="2224975" cy="31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0"/>
              </a:lnSpc>
              <a:spcBef>
                <a:spcPct val="0"/>
              </a:spcBef>
            </a:pPr>
            <a:endParaRPr lang="en-US" sz="1850" dirty="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57400" y="470315"/>
            <a:ext cx="6376326" cy="224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45"/>
              </a:lnSpc>
            </a:pPr>
            <a:r>
              <a:rPr lang="en-GB" altLang="zh-CN" sz="4400" b="1" i="1" dirty="0">
                <a:solidFill>
                  <a:schemeClr val="bg1"/>
                </a:solidFill>
                <a:latin typeface="Hoefler Text" panose="02030602050506020203" pitchFamily="18" charset="0"/>
              </a:rPr>
              <a:t>Path Planning Program Relying Solely On Vision</a:t>
            </a:r>
            <a:endParaRPr lang="en-US" sz="4400" b="1" i="1" dirty="0">
              <a:solidFill>
                <a:schemeClr val="bg1"/>
              </a:solidFill>
              <a:latin typeface="Hoefler Text" panose="02030602050506020203" pitchFamily="18" charset="0"/>
              <a:ea typeface="HK Modular"/>
              <a:cs typeface="HK Modular"/>
              <a:sym typeface="HK Mod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70800" y="4168057"/>
            <a:ext cx="7996330" cy="879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85"/>
              </a:lnSpc>
            </a:pPr>
            <a:r>
              <a:rPr lang="en-GB" altLang="zh-CN" sz="3600" dirty="0">
                <a:solidFill>
                  <a:schemeClr val="bg1"/>
                </a:solidFill>
                <a:latin typeface="Hoefler Text" panose="02030602050506020203" pitchFamily="18" charset="0"/>
              </a:rPr>
              <a:t>YOLO model to draws recognition boxes of the cargo </a:t>
            </a:r>
            <a:endParaRPr lang="en-US" sz="3600" dirty="0">
              <a:solidFill>
                <a:schemeClr val="bg1"/>
              </a:solidFill>
              <a:latin typeface="Hoefler Text" panose="02030602050506020203" pitchFamily="18" charset="0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0800" y="6031828"/>
            <a:ext cx="7854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dirty="0">
                <a:solidFill>
                  <a:schemeClr val="bg1"/>
                </a:solidFill>
                <a:latin typeface="Hoefler Text" panose="02030602050506020203" pitchFamily="18" charset="0"/>
              </a:rPr>
              <a:t>Red dot to control the direction of movement.</a:t>
            </a:r>
            <a:endParaRPr kumimoji="1" lang="zh-CN" altLang="en-US" sz="3600" dirty="0">
              <a:solidFill>
                <a:schemeClr val="bg1"/>
              </a:solidFill>
              <a:latin typeface="Hoefler Text" panose="020306020505060202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90642">
                <a:alpha val="100000"/>
              </a:srgbClr>
            </a:gs>
            <a:gs pos="100000">
              <a:srgbClr val="401D8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558895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046562" y="-2652939"/>
            <a:ext cx="6487285" cy="11722219"/>
          </a:xfrm>
          <a:custGeom>
            <a:avLst/>
            <a:gdLst/>
            <a:ahLst/>
            <a:cxnLst/>
            <a:rect l="l" t="t" r="r" b="b"/>
            <a:pathLst>
              <a:path w="6487285" h="11722219">
                <a:moveTo>
                  <a:pt x="0" y="0"/>
                </a:moveTo>
                <a:lnTo>
                  <a:pt x="6487285" y="0"/>
                </a:lnTo>
                <a:lnTo>
                  <a:pt x="6487285" y="11722219"/>
                </a:lnTo>
                <a:lnTo>
                  <a:pt x="0" y="1172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2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1182034" y="-2617467"/>
            <a:ext cx="6487285" cy="11722219"/>
          </a:xfrm>
          <a:custGeom>
            <a:avLst/>
            <a:gdLst/>
            <a:ahLst/>
            <a:cxnLst/>
            <a:rect l="l" t="t" r="r" b="b"/>
            <a:pathLst>
              <a:path w="6487285" h="11722219">
                <a:moveTo>
                  <a:pt x="0" y="0"/>
                </a:moveTo>
                <a:lnTo>
                  <a:pt x="6487285" y="0"/>
                </a:lnTo>
                <a:lnTo>
                  <a:pt x="6487285" y="11722219"/>
                </a:lnTo>
                <a:lnTo>
                  <a:pt x="0" y="1172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29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947270" y="958072"/>
            <a:ext cx="570772" cy="367045"/>
          </a:xfrm>
          <a:custGeom>
            <a:avLst/>
            <a:gdLst/>
            <a:ahLst/>
            <a:cxnLst/>
            <a:rect l="l" t="t" r="r" b="b"/>
            <a:pathLst>
              <a:path w="570772" h="367045">
                <a:moveTo>
                  <a:pt x="0" y="0"/>
                </a:moveTo>
                <a:lnTo>
                  <a:pt x="570771" y="0"/>
                </a:lnTo>
                <a:lnTo>
                  <a:pt x="570771" y="367045"/>
                </a:lnTo>
                <a:lnTo>
                  <a:pt x="0" y="367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992268" y="2412784"/>
            <a:ext cx="6002953" cy="3188250"/>
            <a:chOff x="0" y="-12700"/>
            <a:chExt cx="1253851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3851" cy="452006"/>
            </a:xfrm>
            <a:custGeom>
              <a:avLst/>
              <a:gdLst/>
              <a:ahLst/>
              <a:cxnLst/>
              <a:rect l="l" t="t" r="r" b="b"/>
              <a:pathLst>
                <a:path w="1253851" h="711200">
                  <a:moveTo>
                    <a:pt x="0" y="50800"/>
                  </a:moveTo>
                  <a:lnTo>
                    <a:pt x="626925" y="0"/>
                  </a:lnTo>
                  <a:lnTo>
                    <a:pt x="1253851" y="50800"/>
                  </a:lnTo>
                  <a:lnTo>
                    <a:pt x="1253851" y="660400"/>
                  </a:lnTo>
                  <a:lnTo>
                    <a:pt x="626925" y="711200"/>
                  </a:lnTo>
                  <a:lnTo>
                    <a:pt x="0" y="660400"/>
                  </a:lnTo>
                  <a:lnTo>
                    <a:pt x="0" y="50800"/>
                  </a:lnTo>
                  <a:close/>
                </a:path>
              </a:pathLst>
            </a:custGeom>
            <a:gradFill rotWithShape="1">
              <a:gsLst>
                <a:gs pos="0">
                  <a:srgbClr val="FF4500">
                    <a:alpha val="15000"/>
                  </a:srgbClr>
                </a:gs>
                <a:gs pos="100000">
                  <a:srgbClr val="FF57FD">
                    <a:alpha val="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700"/>
              <a:ext cx="125385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95153" y="2122643"/>
            <a:ext cx="6601247" cy="3594327"/>
            <a:chOff x="0" y="-12700"/>
            <a:chExt cx="125385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32334"/>
              <a:ext cx="1253851" cy="453172"/>
            </a:xfrm>
            <a:custGeom>
              <a:avLst/>
              <a:gdLst/>
              <a:ahLst/>
              <a:cxnLst/>
              <a:rect l="l" t="t" r="r" b="b"/>
              <a:pathLst>
                <a:path w="1253851" h="711200">
                  <a:moveTo>
                    <a:pt x="0" y="50800"/>
                  </a:moveTo>
                  <a:lnTo>
                    <a:pt x="626925" y="0"/>
                  </a:lnTo>
                  <a:lnTo>
                    <a:pt x="1253851" y="50800"/>
                  </a:lnTo>
                  <a:lnTo>
                    <a:pt x="1253851" y="660400"/>
                  </a:lnTo>
                  <a:lnTo>
                    <a:pt x="626925" y="711200"/>
                  </a:lnTo>
                  <a:lnTo>
                    <a:pt x="0" y="6604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FF4500">
                      <a:alpha val="100000"/>
                    </a:srgbClr>
                  </a:gs>
                  <a:gs pos="100000">
                    <a:srgbClr val="FF57FD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2700"/>
              <a:ext cx="125385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27884" y="5847673"/>
            <a:ext cx="6002948" cy="2107881"/>
            <a:chOff x="0" y="0"/>
            <a:chExt cx="125385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3851" cy="711200"/>
            </a:xfrm>
            <a:custGeom>
              <a:avLst/>
              <a:gdLst/>
              <a:ahLst/>
              <a:cxnLst/>
              <a:rect l="l" t="t" r="r" b="b"/>
              <a:pathLst>
                <a:path w="1253851" h="711200">
                  <a:moveTo>
                    <a:pt x="0" y="50800"/>
                  </a:moveTo>
                  <a:lnTo>
                    <a:pt x="626925" y="0"/>
                  </a:lnTo>
                  <a:lnTo>
                    <a:pt x="1253851" y="50800"/>
                  </a:lnTo>
                  <a:lnTo>
                    <a:pt x="1253851" y="660400"/>
                  </a:lnTo>
                  <a:lnTo>
                    <a:pt x="626925" y="711200"/>
                  </a:lnTo>
                  <a:lnTo>
                    <a:pt x="0" y="660400"/>
                  </a:lnTo>
                  <a:lnTo>
                    <a:pt x="0" y="50800"/>
                  </a:lnTo>
                  <a:close/>
                </a:path>
              </a:pathLst>
            </a:custGeom>
            <a:gradFill rotWithShape="1">
              <a:gsLst>
                <a:gs pos="0">
                  <a:srgbClr val="FF4500">
                    <a:alpha val="15000"/>
                  </a:srgbClr>
                </a:gs>
                <a:gs pos="100000">
                  <a:srgbClr val="FF57FD">
                    <a:alpha val="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2700"/>
              <a:ext cx="125385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80398" y="5532737"/>
            <a:ext cx="6741179" cy="2631620"/>
            <a:chOff x="-28370" y="-12700"/>
            <a:chExt cx="1282220" cy="758698"/>
          </a:xfrm>
        </p:grpSpPr>
        <p:sp>
          <p:nvSpPr>
            <p:cNvPr id="16" name="Freeform 16"/>
            <p:cNvSpPr/>
            <p:nvPr/>
          </p:nvSpPr>
          <p:spPr>
            <a:xfrm>
              <a:off x="-28370" y="25565"/>
              <a:ext cx="1253851" cy="720433"/>
            </a:xfrm>
            <a:custGeom>
              <a:avLst/>
              <a:gdLst/>
              <a:ahLst/>
              <a:cxnLst/>
              <a:rect l="l" t="t" r="r" b="b"/>
              <a:pathLst>
                <a:path w="1253851" h="711200">
                  <a:moveTo>
                    <a:pt x="0" y="50800"/>
                  </a:moveTo>
                  <a:lnTo>
                    <a:pt x="626925" y="0"/>
                  </a:lnTo>
                  <a:lnTo>
                    <a:pt x="1253851" y="50800"/>
                  </a:lnTo>
                  <a:lnTo>
                    <a:pt x="1253851" y="660400"/>
                  </a:lnTo>
                  <a:lnTo>
                    <a:pt x="626925" y="711200"/>
                  </a:lnTo>
                  <a:lnTo>
                    <a:pt x="0" y="6604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FF4500">
                      <a:alpha val="100000"/>
                    </a:srgbClr>
                  </a:gs>
                  <a:gs pos="100000">
                    <a:srgbClr val="FF57FD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2700"/>
              <a:ext cx="125385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1050583" y="5847673"/>
            <a:ext cx="3008069" cy="2752383"/>
          </a:xfrm>
          <a:custGeom>
            <a:avLst/>
            <a:gdLst/>
            <a:ahLst/>
            <a:cxnLst/>
            <a:rect l="l" t="t" r="r" b="b"/>
            <a:pathLst>
              <a:path w="3008069" h="2752383">
                <a:moveTo>
                  <a:pt x="0" y="0"/>
                </a:moveTo>
                <a:lnTo>
                  <a:pt x="3008069" y="0"/>
                </a:lnTo>
                <a:lnTo>
                  <a:pt x="3008069" y="2752382"/>
                </a:lnTo>
                <a:lnTo>
                  <a:pt x="0" y="275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101384" y="145554"/>
            <a:ext cx="11357718" cy="141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15"/>
              </a:lnSpc>
            </a:pPr>
            <a:r>
              <a:rPr lang="en-GB" altLang="zh-CN" sz="4400" b="1" i="1" dirty="0">
                <a:solidFill>
                  <a:schemeClr val="bg1"/>
                </a:solidFill>
                <a:latin typeface="Hoefler Text" panose="02030602050506020203" pitchFamily="18" charset="0"/>
              </a:rPr>
              <a:t>Ultrasonic Sensing</a:t>
            </a:r>
            <a:r>
              <a:rPr lang="zh-CN" altLang="en-US" sz="4400" b="1" i="1" dirty="0">
                <a:solidFill>
                  <a:schemeClr val="bg1"/>
                </a:solidFill>
                <a:latin typeface="Hoefler Text" panose="02030602050506020203" pitchFamily="18" charset="0"/>
              </a:rPr>
              <a:t> </a:t>
            </a:r>
            <a:r>
              <a:rPr lang="en-US" altLang="zh-CN" sz="4400" b="1" i="1" dirty="0">
                <a:solidFill>
                  <a:schemeClr val="bg1"/>
                </a:solidFill>
                <a:latin typeface="Hoefler Text" panose="02030602050506020203" pitchFamily="18" charset="0"/>
              </a:rPr>
              <a:t>And </a:t>
            </a:r>
            <a:r>
              <a:rPr lang="en-GB" altLang="zh-CN" sz="4400" b="1" i="1" dirty="0">
                <a:solidFill>
                  <a:schemeClr val="bg1"/>
                </a:solidFill>
                <a:latin typeface="Hoefler Text" panose="02030602050506020203" pitchFamily="18" charset="0"/>
              </a:rPr>
              <a:t>Mechanical Arm</a:t>
            </a:r>
            <a:endParaRPr lang="en-US" sz="4400" b="1" i="1" dirty="0">
              <a:solidFill>
                <a:schemeClr val="bg1"/>
              </a:solidFill>
              <a:latin typeface="Hoefler Text" panose="02030602050506020203" pitchFamily="18" charset="0"/>
              <a:ea typeface="HK Modular"/>
              <a:cs typeface="HK Modular"/>
              <a:sym typeface="HK Modular"/>
            </a:endParaRPr>
          </a:p>
        </p:txBody>
      </p:sp>
      <p:sp>
        <p:nvSpPr>
          <p:cNvPr id="20" name="Freeform 20"/>
          <p:cNvSpPr/>
          <p:nvPr/>
        </p:nvSpPr>
        <p:spPr>
          <a:xfrm flipH="1">
            <a:off x="16330514" y="2354379"/>
            <a:ext cx="3008069" cy="2752383"/>
          </a:xfrm>
          <a:custGeom>
            <a:avLst/>
            <a:gdLst/>
            <a:ahLst/>
            <a:cxnLst/>
            <a:rect l="l" t="t" r="r" b="b"/>
            <a:pathLst>
              <a:path w="3008069" h="2752383">
                <a:moveTo>
                  <a:pt x="3008069" y="0"/>
                </a:moveTo>
                <a:lnTo>
                  <a:pt x="0" y="0"/>
                </a:lnTo>
                <a:lnTo>
                  <a:pt x="0" y="2752383"/>
                </a:lnTo>
                <a:lnTo>
                  <a:pt x="3008069" y="2752383"/>
                </a:lnTo>
                <a:lnTo>
                  <a:pt x="300806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1"/>
          <p:cNvSpPr/>
          <p:nvPr/>
        </p:nvSpPr>
        <p:spPr>
          <a:xfrm>
            <a:off x="966410" y="2222434"/>
            <a:ext cx="1421724" cy="1412246"/>
          </a:xfrm>
          <a:custGeom>
            <a:avLst/>
            <a:gdLst/>
            <a:ahLst/>
            <a:cxnLst/>
            <a:rect l="l" t="t" r="r" b="b"/>
            <a:pathLst>
              <a:path w="1421724" h="1412246">
                <a:moveTo>
                  <a:pt x="0" y="0"/>
                </a:moveTo>
                <a:lnTo>
                  <a:pt x="1421725" y="0"/>
                </a:lnTo>
                <a:lnTo>
                  <a:pt x="1421725" y="1412247"/>
                </a:lnTo>
                <a:lnTo>
                  <a:pt x="0" y="1412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005401" y="2731993"/>
            <a:ext cx="5989815" cy="1161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5"/>
              </a:lnSpc>
            </a:pPr>
            <a:r>
              <a:rPr lang="en-GB" altLang="zh-CN" sz="3600" dirty="0">
                <a:solidFill>
                  <a:schemeClr val="bg1"/>
                </a:solidFill>
                <a:latin typeface="Hoefler Text" panose="02030602050506020203" pitchFamily="18" charset="0"/>
              </a:rPr>
              <a:t>Once the car approaches the goods, it will stop moving and wave its mechanical arm.</a:t>
            </a:r>
            <a:endParaRPr lang="en-US" sz="3600" dirty="0">
              <a:solidFill>
                <a:schemeClr val="bg1"/>
              </a:solidFill>
              <a:latin typeface="Hoefler Text" panose="02030602050506020203" pitchFamily="18" charset="0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940482" y="6213339"/>
            <a:ext cx="6002948" cy="1161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5"/>
              </a:lnSpc>
            </a:pPr>
            <a:r>
              <a:rPr lang="en-GB" altLang="zh-CN" sz="3600" dirty="0">
                <a:solidFill>
                  <a:schemeClr val="bg1"/>
                </a:solidFill>
                <a:latin typeface="Hoefler Text" panose="02030602050506020203" pitchFamily="18" charset="0"/>
              </a:rPr>
              <a:t>The arm knocks down the support, causing the goods to fall into the robotic arm. </a:t>
            </a:r>
            <a:endParaRPr lang="en-US" sz="3600" dirty="0">
              <a:solidFill>
                <a:schemeClr val="bg1"/>
              </a:solidFill>
              <a:latin typeface="Hoefler Text" panose="02030602050506020203" pitchFamily="18" charset="0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5435950" y="7286818"/>
            <a:ext cx="1421724" cy="1412246"/>
          </a:xfrm>
          <a:custGeom>
            <a:avLst/>
            <a:gdLst/>
            <a:ahLst/>
            <a:cxnLst/>
            <a:rect l="l" t="t" r="r" b="b"/>
            <a:pathLst>
              <a:path w="1421724" h="1412246">
                <a:moveTo>
                  <a:pt x="0" y="0"/>
                </a:moveTo>
                <a:lnTo>
                  <a:pt x="1421725" y="0"/>
                </a:lnTo>
                <a:lnTo>
                  <a:pt x="1421725" y="1412247"/>
                </a:lnTo>
                <a:lnTo>
                  <a:pt x="0" y="1412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0" name="Group 8"/>
          <p:cNvGrpSpPr/>
          <p:nvPr/>
        </p:nvGrpSpPr>
        <p:grpSpPr>
          <a:xfrm>
            <a:off x="10258428" y="1489924"/>
            <a:ext cx="5730707" cy="4648029"/>
            <a:chOff x="1538819" y="-802721"/>
            <a:chExt cx="1073986" cy="855932"/>
          </a:xfrm>
        </p:grpSpPr>
        <p:sp>
          <p:nvSpPr>
            <p:cNvPr id="31" name="Freeform 9"/>
            <p:cNvSpPr/>
            <p:nvPr/>
          </p:nvSpPr>
          <p:spPr>
            <a:xfrm>
              <a:off x="1538819" y="-802721"/>
              <a:ext cx="1073986" cy="855932"/>
            </a:xfrm>
            <a:custGeom>
              <a:avLst/>
              <a:gdLst/>
              <a:ahLst/>
              <a:cxnLst/>
              <a:rect l="l" t="t" r="r" b="b"/>
              <a:pathLst>
                <a:path w="1073986" h="855932">
                  <a:moveTo>
                    <a:pt x="0" y="50800"/>
                  </a:moveTo>
                  <a:lnTo>
                    <a:pt x="536993" y="0"/>
                  </a:lnTo>
                  <a:lnTo>
                    <a:pt x="1073986" y="50800"/>
                  </a:lnTo>
                  <a:lnTo>
                    <a:pt x="1073986" y="805132"/>
                  </a:lnTo>
                  <a:lnTo>
                    <a:pt x="536993" y="855932"/>
                  </a:lnTo>
                  <a:lnTo>
                    <a:pt x="0" y="805132"/>
                  </a:lnTo>
                  <a:lnTo>
                    <a:pt x="0" y="50800"/>
                  </a:lnTo>
                  <a:close/>
                </a:path>
              </a:pathLst>
            </a:cu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42875" cap="sq">
              <a:gradFill>
                <a:gsLst>
                  <a:gs pos="0">
                    <a:srgbClr val="FF4500">
                      <a:alpha val="100000"/>
                    </a:srgbClr>
                  </a:gs>
                  <a:gs pos="100000">
                    <a:srgbClr val="FF57FD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32" name="Group 8"/>
          <p:cNvGrpSpPr/>
          <p:nvPr/>
        </p:nvGrpSpPr>
        <p:grpSpPr>
          <a:xfrm>
            <a:off x="14799814" y="6767041"/>
            <a:ext cx="2418959" cy="2990858"/>
            <a:chOff x="1100060" y="-742101"/>
            <a:chExt cx="1073986" cy="855932"/>
          </a:xfrm>
        </p:grpSpPr>
        <p:sp>
          <p:nvSpPr>
            <p:cNvPr id="33" name="Freeform 9"/>
            <p:cNvSpPr/>
            <p:nvPr/>
          </p:nvSpPr>
          <p:spPr>
            <a:xfrm>
              <a:off x="1100060" y="-742101"/>
              <a:ext cx="1073986" cy="855932"/>
            </a:xfrm>
            <a:custGeom>
              <a:avLst/>
              <a:gdLst/>
              <a:ahLst/>
              <a:cxnLst/>
              <a:rect l="l" t="t" r="r" b="b"/>
              <a:pathLst>
                <a:path w="1073986" h="855932">
                  <a:moveTo>
                    <a:pt x="0" y="50800"/>
                  </a:moveTo>
                  <a:lnTo>
                    <a:pt x="536993" y="0"/>
                  </a:lnTo>
                  <a:lnTo>
                    <a:pt x="1073986" y="50800"/>
                  </a:lnTo>
                  <a:lnTo>
                    <a:pt x="1073986" y="805132"/>
                  </a:lnTo>
                  <a:lnTo>
                    <a:pt x="536993" y="855932"/>
                  </a:lnTo>
                  <a:lnTo>
                    <a:pt x="0" y="805132"/>
                  </a:lnTo>
                  <a:lnTo>
                    <a:pt x="0" y="50800"/>
                  </a:lnTo>
                  <a:close/>
                </a:path>
              </a:pathLst>
            </a:cu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42875" cap="sq">
              <a:gradFill>
                <a:gsLst>
                  <a:gs pos="0">
                    <a:srgbClr val="FF4500">
                      <a:alpha val="100000"/>
                    </a:srgbClr>
                  </a:gs>
                  <a:gs pos="100000">
                    <a:srgbClr val="FF57FD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6C1D8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68" y="6172200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 rot="-5400000">
            <a:off x="1626867" y="-2302825"/>
            <a:ext cx="6487285" cy="11722219"/>
          </a:xfrm>
          <a:custGeom>
            <a:avLst/>
            <a:gdLst/>
            <a:ahLst/>
            <a:cxnLst/>
            <a:rect l="l" t="t" r="r" b="b"/>
            <a:pathLst>
              <a:path w="6487285" h="11722219">
                <a:moveTo>
                  <a:pt x="0" y="0"/>
                </a:moveTo>
                <a:lnTo>
                  <a:pt x="6487285" y="0"/>
                </a:lnTo>
                <a:lnTo>
                  <a:pt x="6487285" y="11722219"/>
                </a:lnTo>
                <a:lnTo>
                  <a:pt x="0" y="1172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295"/>
            </a:stretch>
          </a:blipFill>
        </p:spPr>
        <p:txBody>
          <a:bodyPr/>
          <a:lstStyle/>
          <a:p>
            <a:r>
              <a:rPr lang="en-US" altLang="zh-CN"/>
              <a:t>z</a:t>
            </a:r>
            <a:endParaRPr lang="zh-CN" altLang="en-US" dirty="0"/>
          </a:p>
        </p:txBody>
      </p:sp>
      <p:sp>
        <p:nvSpPr>
          <p:cNvPr id="4" name="Freeform 4"/>
          <p:cNvSpPr/>
          <p:nvPr/>
        </p:nvSpPr>
        <p:spPr>
          <a:xfrm rot="-5400000">
            <a:off x="12583493" y="-2734199"/>
            <a:ext cx="6487285" cy="11722219"/>
          </a:xfrm>
          <a:custGeom>
            <a:avLst/>
            <a:gdLst/>
            <a:ahLst/>
            <a:cxnLst/>
            <a:rect l="l" t="t" r="r" b="b"/>
            <a:pathLst>
              <a:path w="6487285" h="11722219">
                <a:moveTo>
                  <a:pt x="0" y="0"/>
                </a:moveTo>
                <a:lnTo>
                  <a:pt x="6487285" y="0"/>
                </a:lnTo>
                <a:lnTo>
                  <a:pt x="6487285" y="11722219"/>
                </a:lnTo>
                <a:lnTo>
                  <a:pt x="0" y="11722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295"/>
            </a:stretch>
          </a:blipFill>
        </p:spPr>
        <p:txBody>
          <a:bodyPr/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5" name="Freeform 5"/>
          <p:cNvSpPr/>
          <p:nvPr/>
        </p:nvSpPr>
        <p:spPr>
          <a:xfrm>
            <a:off x="947270" y="958072"/>
            <a:ext cx="570772" cy="367045"/>
          </a:xfrm>
          <a:custGeom>
            <a:avLst/>
            <a:gdLst/>
            <a:ahLst/>
            <a:cxnLst/>
            <a:rect l="l" t="t" r="r" b="b"/>
            <a:pathLst>
              <a:path w="570772" h="367045">
                <a:moveTo>
                  <a:pt x="0" y="0"/>
                </a:moveTo>
                <a:lnTo>
                  <a:pt x="570771" y="0"/>
                </a:lnTo>
                <a:lnTo>
                  <a:pt x="570771" y="367045"/>
                </a:lnTo>
                <a:lnTo>
                  <a:pt x="0" y="367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5034325" y="1003166"/>
            <a:ext cx="2224975" cy="31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0"/>
              </a:lnSpc>
              <a:spcBef>
                <a:spcPct val="0"/>
              </a:spcBef>
            </a:pPr>
            <a:endParaRPr lang="en-US" sz="1850" dirty="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57400" y="470315"/>
            <a:ext cx="6376326" cy="1024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45"/>
              </a:lnSpc>
            </a:pPr>
            <a:r>
              <a:rPr lang="en-US" altLang="zh-CN" sz="4400" b="1" i="1" dirty="0">
                <a:solidFill>
                  <a:schemeClr val="bg1"/>
                </a:solidFill>
                <a:latin typeface="Hoefler Text" panose="02030602050506020203" pitchFamily="18" charset="0"/>
              </a:rPr>
              <a:t>Customer /Vendor Center</a:t>
            </a:r>
            <a:endParaRPr lang="en-US" sz="4400" b="1" i="1" dirty="0">
              <a:solidFill>
                <a:schemeClr val="bg1"/>
              </a:solidFill>
              <a:latin typeface="Hoefler Text" panose="02030602050506020203" pitchFamily="18" charset="0"/>
              <a:ea typeface="HK Modular"/>
              <a:cs typeface="HK Modular"/>
              <a:sym typeface="HK Mod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74369" y="3828220"/>
            <a:ext cx="6114650" cy="862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85"/>
              </a:lnSpc>
            </a:pPr>
            <a:r>
              <a:rPr lang="en-GB" altLang="zh-CN" sz="3600" dirty="0">
                <a:solidFill>
                  <a:schemeClr val="bg1"/>
                </a:solidFill>
                <a:latin typeface="Hoefler Text" panose="02030602050506020203" pitchFamily="18" charset="0"/>
              </a:rPr>
              <a:t>Whisper model to transcribe voice to text</a:t>
            </a:r>
            <a:endParaRPr lang="en-US" sz="3600" dirty="0">
              <a:solidFill>
                <a:schemeClr val="bg1"/>
              </a:solidFill>
              <a:latin typeface="Hoefler Text" panose="02030602050506020203" pitchFamily="18" charset="0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88671" y="5337627"/>
            <a:ext cx="7854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3600" dirty="0">
                <a:solidFill>
                  <a:schemeClr val="bg1"/>
                </a:solidFill>
                <a:latin typeface="Hoefler Text" panose="02030602050506020203" pitchFamily="18" charset="0"/>
              </a:rPr>
              <a:t>Use MQTT to send the comodity and customer information to the robot</a:t>
            </a:r>
            <a:endParaRPr kumimoji="1" lang="zh-CN" altLang="en-US" sz="3600" dirty="0">
              <a:solidFill>
                <a:schemeClr val="bg1"/>
              </a:solidFill>
              <a:latin typeface="Hoefler Text" panose="02030602050506020203" pitchFamily="18" charset="0"/>
            </a:endParaRPr>
          </a:p>
        </p:txBody>
      </p:sp>
      <p:sp>
        <p:nvSpPr>
          <p:cNvPr id="12" name="Freeform 6"/>
          <p:cNvSpPr/>
          <p:nvPr/>
        </p:nvSpPr>
        <p:spPr>
          <a:xfrm>
            <a:off x="16640961" y="-1156131"/>
            <a:ext cx="2877501" cy="2877501"/>
          </a:xfrm>
          <a:custGeom>
            <a:avLst/>
            <a:gdLst/>
            <a:ahLst/>
            <a:cxnLst/>
            <a:rect l="l" t="t" r="r" b="b"/>
            <a:pathLst>
              <a:path w="2877501" h="2877501">
                <a:moveTo>
                  <a:pt x="0" y="0"/>
                </a:moveTo>
                <a:lnTo>
                  <a:pt x="2877501" y="0"/>
                </a:lnTo>
                <a:lnTo>
                  <a:pt x="2877501" y="2877501"/>
                </a:lnTo>
                <a:lnTo>
                  <a:pt x="0" y="2877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28"/>
          <p:cNvSpPr/>
          <p:nvPr/>
        </p:nvSpPr>
        <p:spPr>
          <a:xfrm flipH="1">
            <a:off x="17050536" y="8006267"/>
            <a:ext cx="1953569" cy="1787516"/>
          </a:xfrm>
          <a:custGeom>
            <a:avLst/>
            <a:gdLst/>
            <a:ahLst/>
            <a:cxnLst/>
            <a:rect l="l" t="t" r="r" b="b"/>
            <a:pathLst>
              <a:path w="1953569" h="1787516">
                <a:moveTo>
                  <a:pt x="1953569" y="0"/>
                </a:moveTo>
                <a:lnTo>
                  <a:pt x="0" y="0"/>
                </a:lnTo>
                <a:lnTo>
                  <a:pt x="0" y="1787516"/>
                </a:lnTo>
                <a:lnTo>
                  <a:pt x="1953569" y="1787516"/>
                </a:lnTo>
                <a:lnTo>
                  <a:pt x="195356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720914" y="1721370"/>
            <a:ext cx="1953569" cy="1787516"/>
          </a:xfrm>
          <a:custGeom>
            <a:avLst/>
            <a:gdLst/>
            <a:ahLst/>
            <a:cxnLst/>
            <a:rect l="l" t="t" r="r" b="b"/>
            <a:pathLst>
              <a:path w="1953569" h="1787516">
                <a:moveTo>
                  <a:pt x="0" y="0"/>
                </a:moveTo>
                <a:lnTo>
                  <a:pt x="1953569" y="0"/>
                </a:lnTo>
                <a:lnTo>
                  <a:pt x="1953569" y="1787516"/>
                </a:lnTo>
                <a:lnTo>
                  <a:pt x="0" y="17875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29"/>
          <p:cNvSpPr/>
          <p:nvPr/>
        </p:nvSpPr>
        <p:spPr>
          <a:xfrm>
            <a:off x="-1100704" y="8739261"/>
            <a:ext cx="2877501" cy="2877501"/>
          </a:xfrm>
          <a:custGeom>
            <a:avLst/>
            <a:gdLst/>
            <a:ahLst/>
            <a:cxnLst/>
            <a:rect l="l" t="t" r="r" b="b"/>
            <a:pathLst>
              <a:path w="2877501" h="2877501">
                <a:moveTo>
                  <a:pt x="0" y="0"/>
                </a:moveTo>
                <a:lnTo>
                  <a:pt x="2877501" y="0"/>
                </a:lnTo>
                <a:lnTo>
                  <a:pt x="2877501" y="2877501"/>
                </a:lnTo>
                <a:lnTo>
                  <a:pt x="0" y="2877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0" y="2717237"/>
            <a:ext cx="9502495" cy="4852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157</Words>
  <Application>Microsoft Office PowerPoint</Application>
  <PresentationFormat>自定义</PresentationFormat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Open Sans</vt:lpstr>
      <vt:lpstr>Hoefler Text</vt:lpstr>
      <vt:lpstr>Open Sans Bold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Cyberpunk Modern E Sport Presentation</dc:title>
  <dc:creator>王程昊</dc:creator>
  <cp:lastModifiedBy>程昊 王</cp:lastModifiedBy>
  <cp:revision>14</cp:revision>
  <dcterms:created xsi:type="dcterms:W3CDTF">2006-08-16T00:00:00Z</dcterms:created>
  <dcterms:modified xsi:type="dcterms:W3CDTF">2025-07-17T04:31:01Z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E0216BA63B6249AFA436306285F7BD1E_12</vt:lpwstr>
  </property>
  <property fmtid="{D5CDD505-2E9C-101B-9397-08002B2CF9AE}" pid="3" name="KSOProductBuildVer">
    <vt:lpwstr>2052-12.1.0.21915</vt:lpwstr>
  </property>
</Properties>
</file>